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3DC5C2F9-1CAC-4260-A1DD-9FCDBB87749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6CBB8FF1-D9AA-43F3-AF6F-95CC898621D3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6AE81AAF-E677-4E8D-B712-3E19C157462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34C1EC9B-EB98-4C74-A5DA-9819E41F7895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C0DD9EB-E5FC-4FC9-9502-37F41577893F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D02882-CBCF-42E2-AC83-CD1274160FE5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33"/>
    <p:restoredTop sz="50000"/>
  </p:normalViewPr>
  <p:slideViewPr>
    <p:cSldViewPr snapToGrid="0" snapToObjects="1">
      <p:cViewPr>
        <p:scale>
          <a:sx n="42" d="100"/>
          <a:sy n="42" d="100"/>
        </p:scale>
        <p:origin x="1800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976300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51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These aren’t just going to be one screen, they’re going to be full click throughs. The user will be able to find beans and add them to their cart.</a:t>
            </a:r>
          </a:p>
        </p:txBody>
      </p:sp>
    </p:spTree>
    <p:extLst>
      <p:ext uri="{BB962C8B-B14F-4D97-AF65-F5344CB8AC3E}">
        <p14:creationId xmlns:p14="http://schemas.microsoft.com/office/powerpoint/2010/main" val="66231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0">
                <a:latin typeface="+mj-lt"/>
                <a:ea typeface="+mj-ea"/>
                <a:cs typeface="+mj-cs"/>
                <a:sym typeface="Gill Sans"/>
              </a:defRPr>
            </a:lvl1pPr>
            <a:lvl2pPr algn="ctr">
              <a:defRPr b="0">
                <a:latin typeface="+mj-lt"/>
                <a:ea typeface="+mj-ea"/>
                <a:cs typeface="+mj-cs"/>
                <a:sym typeface="Gill Sans"/>
              </a:defRPr>
            </a:lvl2pPr>
            <a:lvl3pPr algn="ctr">
              <a:defRPr b="0">
                <a:latin typeface="+mj-lt"/>
                <a:ea typeface="+mj-ea"/>
                <a:cs typeface="+mj-cs"/>
                <a:sym typeface="Gill Sans"/>
              </a:defRPr>
            </a:lvl3pPr>
            <a:lvl4pPr algn="ctr">
              <a:defRPr b="0">
                <a:latin typeface="+mj-lt"/>
                <a:ea typeface="+mj-ea"/>
                <a:cs typeface="+mj-cs"/>
                <a:sym typeface="Gill Sans"/>
              </a:defRPr>
            </a:lvl4pPr>
            <a:lvl5pPr algn="ctr">
              <a:defRPr b="0"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gray">
    <p:bg>
      <p:bgPr>
        <a:solidFill>
          <a:srgbClr val="6D6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2416969" y="1535906"/>
            <a:ext cx="7358063" cy="3095626"/>
          </a:xfrm>
          <a:prstGeom prst="rect">
            <a:avLst/>
          </a:prstGeom>
        </p:spPr>
        <p:txBody>
          <a:bodyPr lIns="47625" tIns="47625" rIns="47625" bIns="47625">
            <a:normAutofit/>
          </a:bodyPr>
          <a:lstStyle>
            <a:lvl1pPr algn="ctr" defTabSz="410765">
              <a:defRPr sz="555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2416969" y="4714876"/>
            <a:ext cx="7358063" cy="1059657"/>
          </a:xfrm>
          <a:prstGeom prst="rect">
            <a:avLst/>
          </a:prstGeom>
        </p:spPr>
        <p:txBody>
          <a:bodyPr lIns="47625" tIns="47625" rIns="47625" bIns="47625">
            <a:normAutofit/>
          </a:bodyPr>
          <a:lstStyle>
            <a:lvl1pPr algn="ctr" defTabSz="410765">
              <a:defRPr sz="21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indent="171450" algn="ctr" defTabSz="410765">
              <a:defRPr sz="2100" b="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indent="342900" algn="ctr" defTabSz="410765">
              <a:defRPr sz="2100" b="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indent="514350" algn="ctr" defTabSz="410765">
              <a:defRPr sz="2100" b="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indent="685800" algn="ctr" defTabSz="410765">
              <a:defRPr sz="2100" b="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5941655" y="8673704"/>
            <a:ext cx="299762" cy="280846"/>
          </a:xfrm>
          <a:prstGeom prst="rect">
            <a:avLst/>
          </a:prstGeom>
        </p:spPr>
        <p:txBody>
          <a:bodyPr lIns="47625" tIns="47625" rIns="47625" bIns="47625"/>
          <a:lstStyle>
            <a:lvl1pPr defTabSz="41076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dark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ic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 rot="21365627">
            <a:off x="3752137" y="5038855"/>
            <a:ext cx="3714751" cy="2120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9" y="0"/>
                </a:moveTo>
                <a:lnTo>
                  <a:pt x="20835" y="0"/>
                </a:lnTo>
                <a:cubicBezTo>
                  <a:pt x="20835" y="0"/>
                  <a:pt x="20626" y="9302"/>
                  <a:pt x="21088" y="15500"/>
                </a:cubicBezTo>
                <a:cubicBezTo>
                  <a:pt x="21307" y="18442"/>
                  <a:pt x="21600" y="21600"/>
                  <a:pt x="21600" y="21600"/>
                </a:cubicBezTo>
                <a:lnTo>
                  <a:pt x="0" y="21600"/>
                </a:lnTo>
                <a:cubicBezTo>
                  <a:pt x="0" y="21600"/>
                  <a:pt x="287" y="19321"/>
                  <a:pt x="323" y="16762"/>
                </a:cubicBezTo>
                <a:cubicBezTo>
                  <a:pt x="392" y="11708"/>
                  <a:pt x="379" y="0"/>
                  <a:pt x="379" y="0"/>
                </a:cubicBezTo>
                <a:close/>
              </a:path>
            </a:pathLst>
          </a:custGeom>
          <a:gradFill>
            <a:gsLst>
              <a:gs pos="0">
                <a:srgbClr val="FFD765"/>
              </a:gs>
              <a:gs pos="100000">
                <a:srgbClr val="FFF280"/>
              </a:gs>
            </a:gsLst>
            <a:lin ang="5400000"/>
          </a:gradFill>
          <a:ln w="25400">
            <a:solidFill>
              <a:srgbClr val="FFAA00"/>
            </a:solidFill>
          </a:ln>
          <a:effectLst>
            <a:outerShdw blurRad="114300" dist="508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774700">
              <a:defRPr sz="32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400"/>
              <a:t>Ch-check it out!</a:t>
            </a:r>
          </a:p>
        </p:txBody>
      </p:sp>
      <p:pic>
        <p:nvPicPr>
          <p:cNvPr id="37" name="Picture 36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0874" y="2729461"/>
            <a:ext cx="378776" cy="2582867"/>
          </a:xfrm>
          <a:prstGeom prst="rect">
            <a:avLst/>
          </a:prstGeom>
        </p:spPr>
      </p:pic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33375" y="330200"/>
            <a:ext cx="9810750" cy="1714500"/>
          </a:xfrm>
          <a:prstGeom prst="rect">
            <a:avLst/>
          </a:prstGeom>
        </p:spPr>
        <p:txBody>
          <a:bodyPr anchor="t"/>
          <a:lstStyle>
            <a:lvl1pPr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66775" y="1536700"/>
            <a:ext cx="10448925" cy="3086100"/>
          </a:xfrm>
          <a:prstGeom prst="rect">
            <a:avLst/>
          </a:prstGeom>
        </p:spPr>
        <p:txBody>
          <a:bodyPr/>
          <a:lstStyle>
            <a:lvl1pPr algn="ctr">
              <a:defRPr sz="5700"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66775" y="4711700"/>
            <a:ext cx="10448925" cy="1054100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1pPr>
            <a:lvl2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2pPr>
            <a:lvl3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3pPr>
            <a:lvl4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4pPr>
            <a:lvl5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5945380" y="8686800"/>
            <a:ext cx="288542" cy="2872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866775" y="1536700"/>
            <a:ext cx="10448925" cy="3086100"/>
          </a:xfrm>
          <a:prstGeom prst="rect">
            <a:avLst/>
          </a:prstGeom>
        </p:spPr>
        <p:txBody>
          <a:bodyPr/>
          <a:lstStyle>
            <a:lvl1pPr algn="ctr">
              <a:defRPr sz="5700"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866775" y="4711700"/>
            <a:ext cx="10448925" cy="1054100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1pPr>
            <a:lvl2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2pPr>
            <a:lvl3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3pPr>
            <a:lvl4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4pPr>
            <a:lvl5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5945380" y="8686800"/>
            <a:ext cx="288542" cy="2872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866775" y="1536700"/>
            <a:ext cx="10448925" cy="3086100"/>
          </a:xfrm>
          <a:prstGeom prst="rect">
            <a:avLst/>
          </a:prstGeom>
        </p:spPr>
        <p:txBody>
          <a:bodyPr/>
          <a:lstStyle>
            <a:lvl1pPr algn="ctr">
              <a:defRPr sz="5700"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866775" y="4711700"/>
            <a:ext cx="10448925" cy="1054100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1pPr>
            <a:lvl2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2pPr>
            <a:lvl3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3pPr>
            <a:lvl4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4pPr>
            <a:lvl5pPr algn="ctr">
              <a:defRPr b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5945380" y="8686800"/>
            <a:ext cx="288542" cy="2872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90625" y="1536700"/>
            <a:ext cx="9810750" cy="309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90625" y="4711700"/>
            <a:ext cx="981075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51730" y="8674100"/>
            <a:ext cx="288542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409575">
              <a:defRPr sz="12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5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17145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5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34290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5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51435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5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68580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5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85725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5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02870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5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20015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5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37160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5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6670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53340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80010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066800" algn="l" defTabSz="4095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7145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51435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85725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0287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20015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371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hyperlink" Target="http://thesprintbook.com/tools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967663" y="1737779"/>
            <a:ext cx="10419428" cy="317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3600" dirty="0"/>
              <a:t>NOTA</a:t>
            </a:r>
            <a:r>
              <a:rPr sz="3600" dirty="0"/>
              <a:t>:</a:t>
            </a:r>
            <a:endParaRPr sz="3600" dirty="0"/>
          </a:p>
          <a:p>
            <a:pPr defTabSz="409575">
              <a:lnSpc>
                <a:spcPct val="80000"/>
              </a:lnSpc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3600" dirty="0"/>
          </a:p>
          <a:p>
            <a:pPr defTabSz="409575">
              <a:lnSpc>
                <a:spcPct val="80000"/>
              </a:lnSpc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3600" dirty="0"/>
              <a:t>Faça essa apresentação RAPIDAMENTE.	</a:t>
            </a:r>
            <a:endParaRPr sz="3600" dirty="0"/>
          </a:p>
          <a:p>
            <a:pPr defTabSz="409575">
              <a:lnSpc>
                <a:spcPct val="80000"/>
              </a:lnSpc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3600" dirty="0"/>
          </a:p>
          <a:p>
            <a:pPr defTabSz="409575">
              <a:lnSpc>
                <a:spcPct val="80000"/>
              </a:lnSpc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3600" dirty="0"/>
              <a:t>(5-10 </a:t>
            </a:r>
            <a:r>
              <a:rPr lang="pt-BR" sz="3600" dirty="0"/>
              <a:t>minutos, todos slides</a:t>
            </a:r>
            <a:r>
              <a:rPr sz="3600" dirty="0"/>
              <a:t>)</a:t>
            </a:r>
            <a:endParaRPr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967664" y="1737779"/>
            <a:ext cx="1039201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6450" dirty="0"/>
              <a:t>3. </a:t>
            </a: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Sem dispositivos na sala</a:t>
            </a:r>
            <a:endParaRPr sz="6450" dirty="0"/>
          </a:p>
        </p:txBody>
      </p:sp>
      <p:pic>
        <p:nvPicPr>
          <p:cNvPr id="192" name="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965" y="3630331"/>
            <a:ext cx="6813155" cy="3628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967664" y="1737779"/>
            <a:ext cx="1039201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6450" dirty="0"/>
              <a:t>3. </a:t>
            </a: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Sem dispositivos na sala</a:t>
            </a:r>
            <a:endParaRPr sz="6450" dirty="0"/>
          </a:p>
        </p:txBody>
      </p:sp>
      <p:pic>
        <p:nvPicPr>
          <p:cNvPr id="195" name="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965" y="3630331"/>
            <a:ext cx="6813155" cy="3628307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1014523" y="7210162"/>
            <a:ext cx="1118300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sz="2700" dirty="0"/>
              <a:t>(</a:t>
            </a:r>
            <a:r>
              <a:rPr lang="pt-BR" sz="2700" dirty="0"/>
              <a:t>Você pode usá-los no intervalo ou fora da sala qualquer hora)</a:t>
            </a:r>
            <a:endParaRPr sz="2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967664" y="1737779"/>
            <a:ext cx="1039201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6450" dirty="0"/>
              <a:t>3. </a:t>
            </a: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6450" b="1" dirty="0" err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sym typeface="Helvetica Neue"/>
              </a:rPr>
              <a:t>Sem</a:t>
            </a:r>
            <a:r>
              <a:rPr lang="en-US" sz="6450" b="1" dirty="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sym typeface="Helvetica Neue"/>
              </a:rPr>
              <a:t> </a:t>
            </a:r>
            <a:r>
              <a:rPr lang="en-US" sz="6450" b="1" dirty="0" err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sym typeface="Helvetica Neue"/>
              </a:rPr>
              <a:t>dispositivos</a:t>
            </a:r>
            <a:r>
              <a:rPr lang="en-US" sz="6450" b="1" dirty="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sym typeface="Helvetica Neue"/>
              </a:rPr>
              <a:t> </a:t>
            </a:r>
            <a:r>
              <a:rPr lang="en-US" sz="6450" b="1" dirty="0" err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sym typeface="Helvetica Neue"/>
              </a:rPr>
              <a:t>na</a:t>
            </a:r>
            <a:r>
              <a:rPr lang="en-US" sz="6450" b="1" dirty="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sym typeface="Helvetica Neue"/>
              </a:rPr>
              <a:t> </a:t>
            </a:r>
            <a:r>
              <a:rPr lang="en-US" sz="6450" b="1" dirty="0" err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sym typeface="Helvetica Neue"/>
              </a:rPr>
              <a:t>sala</a:t>
            </a:r>
            <a:endParaRPr lang="en-US" sz="6450" b="1" dirty="0">
              <a:solidFill>
                <a:schemeClr val="accent6">
                  <a:hueOff val="178658"/>
                  <a:satOff val="-2415"/>
                  <a:lumOff val="-35555"/>
                </a:schemeClr>
              </a:solidFill>
              <a:sym typeface="Helvetica Neue"/>
            </a:endParaRPr>
          </a:p>
        </p:txBody>
      </p:sp>
      <p:pic>
        <p:nvPicPr>
          <p:cNvPr id="199" name="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965" y="3630331"/>
            <a:ext cx="6813155" cy="362830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1014523" y="7210162"/>
            <a:ext cx="10392017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sz="2700" dirty="0"/>
              <a:t>(Power Gloves </a:t>
            </a:r>
            <a:r>
              <a:rPr lang="pt-BR" sz="2700" dirty="0"/>
              <a:t>estão liberados</a:t>
            </a:r>
            <a:r>
              <a:rPr sz="2700" dirty="0"/>
              <a:t>)</a:t>
            </a:r>
            <a:endParaRPr sz="2700" dirty="0"/>
          </a:p>
        </p:txBody>
      </p:sp>
      <p:pic>
        <p:nvPicPr>
          <p:cNvPr id="201" name="NES-Power-Glov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100000">
            <a:off x="7003094" y="4721094"/>
            <a:ext cx="4205566" cy="1964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9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16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12300" dirty="0" err="1"/>
              <a:t>Resumão</a:t>
            </a:r>
            <a:r>
              <a:rPr lang="pt-BR" sz="12300" dirty="0"/>
              <a:t> do que vamos fazer na </a:t>
            </a:r>
            <a:r>
              <a:rPr sz="12300" dirty="0"/>
              <a:t>sprint</a:t>
            </a:r>
            <a:r>
              <a:rPr sz="12300" dirty="0"/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1"/>
          <p:cNvGrpSpPr/>
          <p:nvPr/>
        </p:nvGrpSpPr>
        <p:grpSpPr>
          <a:xfrm>
            <a:off x="-92381" y="1030337"/>
            <a:ext cx="12091929" cy="7083327"/>
            <a:chOff x="0" y="0"/>
            <a:chExt cx="16122570" cy="9444435"/>
          </a:xfrm>
        </p:grpSpPr>
        <p:pic>
          <p:nvPicPr>
            <p:cNvPr id="205" name="endpaper B&amp;W 60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252" t="23482" r="12420" b="16892"/>
            <a:stretch>
              <a:fillRect/>
            </a:stretch>
          </p:blipFill>
          <p:spPr>
            <a:xfrm>
              <a:off x="0" y="0"/>
              <a:ext cx="16122571" cy="9444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Shape 206"/>
            <p:cNvSpPr/>
            <p:nvPr/>
          </p:nvSpPr>
          <p:spPr>
            <a:xfrm>
              <a:off x="1319774" y="1506835"/>
              <a:ext cx="2457980" cy="147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07" name="Shape 207"/>
            <p:cNvSpPr/>
            <p:nvPr/>
          </p:nvSpPr>
          <p:spPr>
            <a:xfrm>
              <a:off x="4162011" y="1935426"/>
              <a:ext cx="2458462" cy="181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08" name="Shape 208"/>
            <p:cNvSpPr/>
            <p:nvPr/>
          </p:nvSpPr>
          <p:spPr>
            <a:xfrm>
              <a:off x="12869180" y="6243896"/>
              <a:ext cx="1911973" cy="147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09" name="Shape 209"/>
            <p:cNvSpPr/>
            <p:nvPr/>
          </p:nvSpPr>
          <p:spPr>
            <a:xfrm>
              <a:off x="7130825" y="5587845"/>
              <a:ext cx="2666702" cy="2029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" y="1973"/>
                  </a:moveTo>
                  <a:lnTo>
                    <a:pt x="0" y="21600"/>
                  </a:lnTo>
                  <a:lnTo>
                    <a:pt x="20287" y="18592"/>
                  </a:lnTo>
                  <a:lnTo>
                    <a:pt x="21600" y="6678"/>
                  </a:lnTo>
                  <a:lnTo>
                    <a:pt x="17238" y="0"/>
                  </a:lnTo>
                  <a:lnTo>
                    <a:pt x="1296" y="19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1387683" y="5588880"/>
              <a:ext cx="2218206" cy="217081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19"/>
          <p:cNvGrpSpPr/>
          <p:nvPr/>
        </p:nvGrpSpPr>
        <p:grpSpPr>
          <a:xfrm>
            <a:off x="-92381" y="1030337"/>
            <a:ext cx="12091929" cy="7083327"/>
            <a:chOff x="0" y="0"/>
            <a:chExt cx="16122570" cy="9444435"/>
          </a:xfrm>
        </p:grpSpPr>
        <p:pic>
          <p:nvPicPr>
            <p:cNvPr id="213" name="endpaper B&amp;W 60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252" t="23482" r="12420" b="16892"/>
            <a:stretch>
              <a:fillRect/>
            </a:stretch>
          </p:blipFill>
          <p:spPr>
            <a:xfrm>
              <a:off x="0" y="0"/>
              <a:ext cx="16122571" cy="9444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" name="Shape 214"/>
            <p:cNvSpPr/>
            <p:nvPr/>
          </p:nvSpPr>
          <p:spPr>
            <a:xfrm>
              <a:off x="1319774" y="1506835"/>
              <a:ext cx="2457980" cy="147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15" name="Shape 215"/>
            <p:cNvSpPr/>
            <p:nvPr/>
          </p:nvSpPr>
          <p:spPr>
            <a:xfrm>
              <a:off x="4162011" y="1935426"/>
              <a:ext cx="2458462" cy="181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16" name="Shape 216"/>
            <p:cNvSpPr/>
            <p:nvPr/>
          </p:nvSpPr>
          <p:spPr>
            <a:xfrm>
              <a:off x="12869180" y="6243896"/>
              <a:ext cx="1911973" cy="147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17" name="Shape 217"/>
            <p:cNvSpPr/>
            <p:nvPr/>
          </p:nvSpPr>
          <p:spPr>
            <a:xfrm>
              <a:off x="7130825" y="5587845"/>
              <a:ext cx="2666702" cy="2029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" y="1973"/>
                  </a:moveTo>
                  <a:lnTo>
                    <a:pt x="0" y="21600"/>
                  </a:lnTo>
                  <a:lnTo>
                    <a:pt x="20287" y="18592"/>
                  </a:lnTo>
                  <a:lnTo>
                    <a:pt x="21600" y="6678"/>
                  </a:lnTo>
                  <a:lnTo>
                    <a:pt x="17238" y="0"/>
                  </a:lnTo>
                  <a:lnTo>
                    <a:pt x="1296" y="19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18" name="Shape 218"/>
            <p:cNvSpPr/>
            <p:nvPr/>
          </p:nvSpPr>
          <p:spPr>
            <a:xfrm>
              <a:off x="1387683" y="5588880"/>
              <a:ext cx="2218206" cy="217081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</p:grpSp>
      <p:sp>
        <p:nvSpPr>
          <p:cNvPr id="220" name="Shape 220"/>
          <p:cNvSpPr/>
          <p:nvPr/>
        </p:nvSpPr>
        <p:spPr>
          <a:xfrm>
            <a:off x="2567459" y="1238035"/>
            <a:ext cx="8937177" cy="657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42" y="11765"/>
                </a:lnTo>
                <a:lnTo>
                  <a:pt x="947" y="21600"/>
                </a:lnTo>
                <a:lnTo>
                  <a:pt x="21600" y="21600"/>
                </a:lnTo>
                <a:lnTo>
                  <a:pt x="2160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09575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195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132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9900" dirty="0"/>
              <a:t>Ninguém sabe tudo</a:t>
            </a:r>
            <a:r>
              <a:rPr sz="9900" dirty="0"/>
              <a:t>.</a:t>
            </a:r>
            <a:r>
              <a:rPr lang="pt-BR" sz="9900" dirty="0"/>
              <a:t> Vamos compartilhar o que sabemos.</a:t>
            </a:r>
            <a:endParaRPr sz="99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967664" y="1544385"/>
            <a:ext cx="10392017" cy="183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6000" dirty="0"/>
              <a:t>Pergunte aos especialistas</a:t>
            </a:r>
            <a:endParaRPr sz="6000" dirty="0"/>
          </a:p>
        </p:txBody>
      </p:sp>
      <p:pic>
        <p:nvPicPr>
          <p:cNvPr id="225" name="illustration_056.jpg"/>
          <p:cNvPicPr>
            <a:picLocks noChangeAspect="1"/>
          </p:cNvPicPr>
          <p:nvPr/>
        </p:nvPicPr>
        <p:blipFill>
          <a:blip r:embed="rId2">
            <a:extLst/>
          </a:blip>
          <a:srcRect l="24373" t="5561" r="18995" b="24610"/>
          <a:stretch>
            <a:fillRect/>
          </a:stretch>
        </p:blipFill>
        <p:spPr>
          <a:xfrm rot="16200000">
            <a:off x="1827391" y="1356055"/>
            <a:ext cx="4437498" cy="710351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1014523" y="7009009"/>
            <a:ext cx="1118300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2700" dirty="0"/>
              <a:t>Conversem um por vez e tomem notas.</a:t>
            </a:r>
            <a:endParaRPr sz="2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738" y="2685958"/>
            <a:ext cx="7422071" cy="415136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967664" y="1544385"/>
            <a:ext cx="10392017" cy="183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6450" dirty="0"/>
              <a:t>Façam um mapa</a:t>
            </a:r>
            <a:endParaRPr sz="6450" dirty="0"/>
          </a:p>
        </p:txBody>
      </p:sp>
      <p:sp>
        <p:nvSpPr>
          <p:cNvPr id="230" name="Shape 230"/>
          <p:cNvSpPr/>
          <p:nvPr/>
        </p:nvSpPr>
        <p:spPr>
          <a:xfrm>
            <a:off x="1014523" y="7009009"/>
            <a:ext cx="1118300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2700" dirty="0"/>
              <a:t>Um simples diagrama de 5 a 15 passos.</a:t>
            </a:r>
            <a:endParaRPr sz="27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967664" y="1544385"/>
            <a:ext cx="10392017" cy="183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6450" dirty="0"/>
              <a:t>Escolham um alvo</a:t>
            </a:r>
            <a:endParaRPr sz="6450" dirty="0"/>
          </a:p>
        </p:txBody>
      </p:sp>
      <p:pic>
        <p:nvPicPr>
          <p:cNvPr id="233" name="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738" y="2685958"/>
            <a:ext cx="7422071" cy="415136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1014523" y="7009009"/>
            <a:ext cx="1118300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2700" dirty="0"/>
              <a:t>Selecione um tipo de usuário e o foco no mapa.</a:t>
            </a:r>
            <a:endParaRPr sz="27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book on flo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143000"/>
            <a:ext cx="9144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242"/>
          <p:cNvGrpSpPr/>
          <p:nvPr/>
        </p:nvGrpSpPr>
        <p:grpSpPr>
          <a:xfrm>
            <a:off x="-92381" y="1030337"/>
            <a:ext cx="12091929" cy="7083327"/>
            <a:chOff x="0" y="0"/>
            <a:chExt cx="16122570" cy="9444435"/>
          </a:xfrm>
        </p:grpSpPr>
        <p:pic>
          <p:nvPicPr>
            <p:cNvPr id="236" name="endpaper B&amp;W 60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252" t="23482" r="12420" b="16892"/>
            <a:stretch>
              <a:fillRect/>
            </a:stretch>
          </p:blipFill>
          <p:spPr>
            <a:xfrm>
              <a:off x="0" y="0"/>
              <a:ext cx="16122571" cy="9444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Shape 237"/>
            <p:cNvSpPr/>
            <p:nvPr/>
          </p:nvSpPr>
          <p:spPr>
            <a:xfrm>
              <a:off x="1319774" y="1506835"/>
              <a:ext cx="2457980" cy="147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38" name="Shape 238"/>
            <p:cNvSpPr/>
            <p:nvPr/>
          </p:nvSpPr>
          <p:spPr>
            <a:xfrm>
              <a:off x="4162011" y="1935426"/>
              <a:ext cx="2458462" cy="181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12869180" y="6243896"/>
              <a:ext cx="1911973" cy="147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7130825" y="5587845"/>
              <a:ext cx="2666702" cy="2029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" y="1973"/>
                  </a:moveTo>
                  <a:lnTo>
                    <a:pt x="0" y="21600"/>
                  </a:lnTo>
                  <a:lnTo>
                    <a:pt x="20287" y="18592"/>
                  </a:lnTo>
                  <a:lnTo>
                    <a:pt x="21600" y="6678"/>
                  </a:lnTo>
                  <a:lnTo>
                    <a:pt x="17238" y="0"/>
                  </a:lnTo>
                  <a:lnTo>
                    <a:pt x="1296" y="19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1387683" y="5588880"/>
              <a:ext cx="2218206" cy="217081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</p:grpSp>
      <p:sp>
        <p:nvSpPr>
          <p:cNvPr id="243" name="Shape 243"/>
          <p:cNvSpPr/>
          <p:nvPr/>
        </p:nvSpPr>
        <p:spPr>
          <a:xfrm>
            <a:off x="4760872" y="1238035"/>
            <a:ext cx="8909780" cy="657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481" y="11765"/>
                </a:lnTo>
                <a:lnTo>
                  <a:pt x="255" y="21482"/>
                </a:lnTo>
                <a:lnTo>
                  <a:pt x="21600" y="21600"/>
                </a:lnTo>
                <a:lnTo>
                  <a:pt x="2160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09575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1950"/>
          </a:p>
        </p:txBody>
      </p:sp>
      <p:sp>
        <p:nvSpPr>
          <p:cNvPr id="244" name="Shape 244"/>
          <p:cNvSpPr/>
          <p:nvPr/>
        </p:nvSpPr>
        <p:spPr>
          <a:xfrm>
            <a:off x="175868" y="1185809"/>
            <a:ext cx="2825829" cy="6635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401"/>
                </a:lnTo>
                <a:lnTo>
                  <a:pt x="20158" y="21600"/>
                </a:lnTo>
                <a:lnTo>
                  <a:pt x="21600" y="12821"/>
                </a:lnTo>
                <a:lnTo>
                  <a:pt x="18254" y="3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8013"/>
            </a:srgbClr>
          </a:solidFill>
          <a:ln w="25400">
            <a:solidFill>
              <a:srgbClr val="FFFFFF">
                <a:alpha val="78013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09575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195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121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9075" dirty="0" err="1"/>
              <a:t>Brainstorm</a:t>
            </a:r>
            <a:r>
              <a:rPr lang="pt-BR" sz="9075" dirty="0"/>
              <a:t> em grupos não são produtivos agora</a:t>
            </a:r>
            <a:r>
              <a:rPr sz="9075" dirty="0"/>
              <a:t>, </a:t>
            </a:r>
            <a:r>
              <a:rPr lang="pt-BR" sz="9075" dirty="0"/>
              <a:t>então, façam seus rabiscos sozinhos</a:t>
            </a:r>
            <a:endParaRPr sz="9075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967664" y="1544385"/>
            <a:ext cx="10392017" cy="183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6450" dirty="0" err="1"/>
              <a:t>Rabiscoframes</a:t>
            </a:r>
            <a:endParaRPr sz="6450" dirty="0"/>
          </a:p>
        </p:txBody>
      </p:sp>
      <p:pic>
        <p:nvPicPr>
          <p:cNvPr id="249" name="29.jpg"/>
          <p:cNvPicPr>
            <a:picLocks noChangeAspect="1"/>
          </p:cNvPicPr>
          <p:nvPr/>
        </p:nvPicPr>
        <p:blipFill>
          <a:blip r:embed="rId2">
            <a:extLst/>
          </a:blip>
          <a:srcRect t="19235" b="24967"/>
          <a:stretch>
            <a:fillRect/>
          </a:stretch>
        </p:blipFill>
        <p:spPr>
          <a:xfrm rot="111828">
            <a:off x="726429" y="3013396"/>
            <a:ext cx="10749511" cy="3117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412"/>
                </a:moveTo>
                <a:lnTo>
                  <a:pt x="0" y="12512"/>
                </a:lnTo>
                <a:lnTo>
                  <a:pt x="86" y="21600"/>
                </a:lnTo>
                <a:lnTo>
                  <a:pt x="21600" y="19186"/>
                </a:lnTo>
                <a:lnTo>
                  <a:pt x="21600" y="11308"/>
                </a:lnTo>
                <a:lnTo>
                  <a:pt x="21493" y="0"/>
                </a:lnTo>
                <a:lnTo>
                  <a:pt x="0" y="241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1014523" y="7009009"/>
            <a:ext cx="1118300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2700" dirty="0"/>
              <a:t>O processo vai passo a passo para ficar mais fácil.</a:t>
            </a:r>
            <a:endParaRPr sz="2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150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11250" dirty="0"/>
              <a:t>Seus </a:t>
            </a:r>
            <a:r>
              <a:rPr lang="pt-BR" sz="11250" dirty="0" err="1"/>
              <a:t>rabiscoframes</a:t>
            </a:r>
            <a:r>
              <a:rPr lang="pt-BR" sz="11250" dirty="0"/>
              <a:t> ficarão assim:</a:t>
            </a:r>
            <a:endParaRPr sz="1125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86583"/>
            <a:ext cx="12192000" cy="8869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150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11250" dirty="0"/>
              <a:t>Haha!</a:t>
            </a:r>
          </a:p>
          <a:p>
            <a:pPr defTabSz="409575">
              <a:lnSpc>
                <a:spcPct val="80000"/>
              </a:lnSpc>
              <a:defRPr sz="150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11250" dirty="0"/>
              <a:t>Brincadeira</a:t>
            </a:r>
            <a:r>
              <a:rPr sz="11250" dirty="0"/>
              <a:t>.</a:t>
            </a:r>
            <a:endParaRPr sz="11250" dirty="0"/>
          </a:p>
          <a:p>
            <a:pPr defTabSz="409575">
              <a:lnSpc>
                <a:spcPct val="80000"/>
              </a:lnSpc>
              <a:defRPr sz="150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11250" dirty="0"/>
              <a:t>Está ok assim</a:t>
            </a:r>
            <a:r>
              <a:rPr sz="11250" dirty="0"/>
              <a:t>:</a:t>
            </a:r>
            <a:endParaRPr sz="1125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268"/>
          <p:cNvGrpSpPr/>
          <p:nvPr/>
        </p:nvGrpSpPr>
        <p:grpSpPr>
          <a:xfrm>
            <a:off x="71771" y="1933589"/>
            <a:ext cx="12048458" cy="5276822"/>
            <a:chOff x="0" y="0"/>
            <a:chExt cx="16064608" cy="7035761"/>
          </a:xfrm>
        </p:grpSpPr>
        <p:pic>
          <p:nvPicPr>
            <p:cNvPr id="258" name="28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16064609" cy="7035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Shape 259"/>
            <p:cNvSpPr/>
            <p:nvPr/>
          </p:nvSpPr>
          <p:spPr>
            <a:xfrm>
              <a:off x="328898" y="443222"/>
              <a:ext cx="2931161" cy="17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8"/>
                  </a:moveTo>
                  <a:lnTo>
                    <a:pt x="319" y="21067"/>
                  </a:lnTo>
                  <a:lnTo>
                    <a:pt x="21551" y="21600"/>
                  </a:lnTo>
                  <a:lnTo>
                    <a:pt x="21600" y="0"/>
                  </a:lnTo>
                  <a:lnTo>
                    <a:pt x="0" y="788"/>
                  </a:lnTo>
                  <a:close/>
                </a:path>
              </a:pathLst>
            </a:custGeom>
            <a:solidFill>
              <a:srgbClr val="FFFB79">
                <a:alpha val="518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619125">
                <a:defRPr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70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328898" y="2391752"/>
              <a:ext cx="2931161" cy="17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8"/>
                  </a:moveTo>
                  <a:lnTo>
                    <a:pt x="319" y="21067"/>
                  </a:lnTo>
                  <a:lnTo>
                    <a:pt x="21551" y="21600"/>
                  </a:lnTo>
                  <a:lnTo>
                    <a:pt x="21600" y="0"/>
                  </a:lnTo>
                  <a:lnTo>
                    <a:pt x="0" y="788"/>
                  </a:lnTo>
                  <a:close/>
                </a:path>
              </a:pathLst>
            </a:custGeom>
            <a:solidFill>
              <a:srgbClr val="FFFB79">
                <a:alpha val="518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619125">
                <a:defRPr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70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328898" y="4340282"/>
              <a:ext cx="2931161" cy="1799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8"/>
                  </a:moveTo>
                  <a:lnTo>
                    <a:pt x="319" y="21067"/>
                  </a:lnTo>
                  <a:lnTo>
                    <a:pt x="21551" y="21600"/>
                  </a:lnTo>
                  <a:lnTo>
                    <a:pt x="21600" y="0"/>
                  </a:lnTo>
                  <a:lnTo>
                    <a:pt x="0" y="788"/>
                  </a:lnTo>
                  <a:close/>
                </a:path>
              </a:pathLst>
            </a:custGeom>
            <a:solidFill>
              <a:srgbClr val="FFFB79">
                <a:alpha val="518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619125">
                <a:defRPr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70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6566724" y="854579"/>
              <a:ext cx="2931160" cy="1799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8"/>
                  </a:moveTo>
                  <a:lnTo>
                    <a:pt x="319" y="21067"/>
                  </a:lnTo>
                  <a:lnTo>
                    <a:pt x="21551" y="21600"/>
                  </a:lnTo>
                  <a:lnTo>
                    <a:pt x="21600" y="0"/>
                  </a:lnTo>
                  <a:lnTo>
                    <a:pt x="0" y="788"/>
                  </a:lnTo>
                  <a:close/>
                </a:path>
              </a:pathLst>
            </a:custGeom>
            <a:solidFill>
              <a:srgbClr val="FFFB79">
                <a:alpha val="518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619125">
                <a:defRPr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70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6566724" y="2976311"/>
              <a:ext cx="2931160" cy="1799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8"/>
                  </a:moveTo>
                  <a:lnTo>
                    <a:pt x="319" y="21067"/>
                  </a:lnTo>
                  <a:lnTo>
                    <a:pt x="21551" y="21600"/>
                  </a:lnTo>
                  <a:lnTo>
                    <a:pt x="21600" y="0"/>
                  </a:lnTo>
                  <a:lnTo>
                    <a:pt x="0" y="788"/>
                  </a:lnTo>
                  <a:close/>
                </a:path>
              </a:pathLst>
            </a:custGeom>
            <a:solidFill>
              <a:srgbClr val="FFFB79">
                <a:alpha val="518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619125">
                <a:defRPr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70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6566724" y="4881540"/>
              <a:ext cx="2931160" cy="17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8"/>
                  </a:moveTo>
                  <a:lnTo>
                    <a:pt x="319" y="21067"/>
                  </a:lnTo>
                  <a:lnTo>
                    <a:pt x="21551" y="21600"/>
                  </a:lnTo>
                  <a:lnTo>
                    <a:pt x="21600" y="0"/>
                  </a:lnTo>
                  <a:lnTo>
                    <a:pt x="0" y="788"/>
                  </a:lnTo>
                  <a:close/>
                </a:path>
              </a:pathLst>
            </a:custGeom>
            <a:solidFill>
              <a:srgbClr val="FFFB79">
                <a:alpha val="518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619125">
                <a:defRPr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70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11806104" y="984481"/>
              <a:ext cx="2931161" cy="17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8"/>
                  </a:moveTo>
                  <a:lnTo>
                    <a:pt x="319" y="21067"/>
                  </a:lnTo>
                  <a:lnTo>
                    <a:pt x="21551" y="21600"/>
                  </a:lnTo>
                  <a:lnTo>
                    <a:pt x="21600" y="0"/>
                  </a:lnTo>
                  <a:lnTo>
                    <a:pt x="0" y="788"/>
                  </a:lnTo>
                  <a:close/>
                </a:path>
              </a:pathLst>
            </a:custGeom>
            <a:solidFill>
              <a:srgbClr val="FFFB79">
                <a:alpha val="518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619125">
                <a:defRPr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70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11806104" y="2976311"/>
              <a:ext cx="2931161" cy="1799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8"/>
                  </a:moveTo>
                  <a:lnTo>
                    <a:pt x="319" y="21067"/>
                  </a:lnTo>
                  <a:lnTo>
                    <a:pt x="21551" y="21600"/>
                  </a:lnTo>
                  <a:lnTo>
                    <a:pt x="21600" y="0"/>
                  </a:lnTo>
                  <a:lnTo>
                    <a:pt x="0" y="788"/>
                  </a:lnTo>
                  <a:close/>
                </a:path>
              </a:pathLst>
            </a:custGeom>
            <a:solidFill>
              <a:srgbClr val="FFFB79">
                <a:alpha val="518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619125">
                <a:defRPr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70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11806104" y="4881540"/>
              <a:ext cx="2931161" cy="17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8"/>
                  </a:moveTo>
                  <a:lnTo>
                    <a:pt x="319" y="21067"/>
                  </a:lnTo>
                  <a:lnTo>
                    <a:pt x="21551" y="21600"/>
                  </a:lnTo>
                  <a:lnTo>
                    <a:pt x="21600" y="0"/>
                  </a:lnTo>
                  <a:lnTo>
                    <a:pt x="0" y="788"/>
                  </a:lnTo>
                  <a:close/>
                </a:path>
              </a:pathLst>
            </a:custGeom>
            <a:solidFill>
              <a:srgbClr val="FFFB79">
                <a:alpha val="518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619125">
                <a:defRPr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7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6"/>
          <p:cNvGrpSpPr/>
          <p:nvPr/>
        </p:nvGrpSpPr>
        <p:grpSpPr>
          <a:xfrm>
            <a:off x="-92381" y="1030337"/>
            <a:ext cx="12091929" cy="7083327"/>
            <a:chOff x="0" y="0"/>
            <a:chExt cx="16122570" cy="9444435"/>
          </a:xfrm>
        </p:grpSpPr>
        <p:pic>
          <p:nvPicPr>
            <p:cNvPr id="270" name="endpaper B&amp;W 60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252" t="23482" r="12420" b="16892"/>
            <a:stretch>
              <a:fillRect/>
            </a:stretch>
          </p:blipFill>
          <p:spPr>
            <a:xfrm>
              <a:off x="0" y="0"/>
              <a:ext cx="16122571" cy="9444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1" name="Shape 271"/>
            <p:cNvSpPr/>
            <p:nvPr/>
          </p:nvSpPr>
          <p:spPr>
            <a:xfrm>
              <a:off x="1319774" y="1506835"/>
              <a:ext cx="2457980" cy="147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4162011" y="1935426"/>
              <a:ext cx="2458462" cy="181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12869180" y="6243896"/>
              <a:ext cx="1911973" cy="147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7130825" y="5587845"/>
              <a:ext cx="2666702" cy="2029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" y="1973"/>
                  </a:moveTo>
                  <a:lnTo>
                    <a:pt x="0" y="21600"/>
                  </a:lnTo>
                  <a:lnTo>
                    <a:pt x="20287" y="18592"/>
                  </a:lnTo>
                  <a:lnTo>
                    <a:pt x="21600" y="6678"/>
                  </a:lnTo>
                  <a:lnTo>
                    <a:pt x="17238" y="0"/>
                  </a:lnTo>
                  <a:lnTo>
                    <a:pt x="1296" y="19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1387683" y="5588880"/>
              <a:ext cx="2218206" cy="217081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</p:grpSp>
      <p:sp>
        <p:nvSpPr>
          <p:cNvPr id="277" name="Shape 277"/>
          <p:cNvSpPr/>
          <p:nvPr/>
        </p:nvSpPr>
        <p:spPr>
          <a:xfrm>
            <a:off x="7018948" y="1238035"/>
            <a:ext cx="9024006" cy="657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0"/>
                </a:moveTo>
                <a:lnTo>
                  <a:pt x="1735" y="11765"/>
                </a:lnTo>
                <a:lnTo>
                  <a:pt x="0" y="21482"/>
                </a:lnTo>
                <a:lnTo>
                  <a:pt x="21600" y="21600"/>
                </a:lnTo>
                <a:lnTo>
                  <a:pt x="21600" y="135"/>
                </a:lnTo>
                <a:lnTo>
                  <a:pt x="273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09575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1950"/>
          </a:p>
        </p:txBody>
      </p:sp>
      <p:sp>
        <p:nvSpPr>
          <p:cNvPr id="278" name="Shape 278"/>
          <p:cNvSpPr/>
          <p:nvPr/>
        </p:nvSpPr>
        <p:spPr>
          <a:xfrm>
            <a:off x="586729" y="1195755"/>
            <a:ext cx="4566983" cy="6626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8" y="0"/>
                </a:moveTo>
                <a:lnTo>
                  <a:pt x="0" y="21433"/>
                </a:lnTo>
                <a:lnTo>
                  <a:pt x="19689" y="21600"/>
                </a:lnTo>
                <a:lnTo>
                  <a:pt x="21600" y="11142"/>
                </a:lnTo>
                <a:lnTo>
                  <a:pt x="19554" y="300"/>
                </a:lnTo>
                <a:lnTo>
                  <a:pt x="398" y="0"/>
                </a:lnTo>
                <a:close/>
              </a:path>
            </a:pathLst>
          </a:custGeom>
          <a:solidFill>
            <a:srgbClr val="FFFFFF">
              <a:alpha val="78013"/>
            </a:srgbClr>
          </a:solidFill>
          <a:ln w="25400">
            <a:solidFill>
              <a:srgbClr val="FFFFFF">
                <a:alpha val="78013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09575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195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121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9075" dirty="0"/>
              <a:t>Vocês tomarão decisões rápidas sem pensar em grupo ou papo de vendedor.</a:t>
            </a:r>
            <a:endParaRPr sz="9075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967664" y="1544385"/>
            <a:ext cx="10392017" cy="183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6450" dirty="0"/>
              <a:t>Decisões</a:t>
            </a:r>
            <a:endParaRPr sz="6450" dirty="0"/>
          </a:p>
        </p:txBody>
      </p:sp>
      <p:sp>
        <p:nvSpPr>
          <p:cNvPr id="283" name="Shape 283"/>
          <p:cNvSpPr/>
          <p:nvPr/>
        </p:nvSpPr>
        <p:spPr>
          <a:xfrm>
            <a:off x="1014523" y="6769638"/>
            <a:ext cx="11183008" cy="90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36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2700" dirty="0"/>
              <a:t>Escolham os melhores </a:t>
            </a:r>
            <a:r>
              <a:rPr lang="pt-BR" sz="2700" dirty="0" err="1"/>
              <a:t>rabiscoframes</a:t>
            </a:r>
            <a:endParaRPr lang="pt-BR" sz="2700" dirty="0"/>
          </a:p>
          <a:p>
            <a:pPr>
              <a:defRPr sz="36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2700" dirty="0"/>
              <a:t>Em silêncio revisem e estruturem as críticas.</a:t>
            </a:r>
            <a:endParaRPr sz="2700" dirty="0"/>
          </a:p>
        </p:txBody>
      </p:sp>
      <p:pic>
        <p:nvPicPr>
          <p:cNvPr id="284" name="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188" y="2560945"/>
            <a:ext cx="7381553" cy="4022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9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546100">
              <a:lnSpc>
                <a:spcPct val="80000"/>
              </a:lnSpc>
              <a:defRPr sz="18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13800" dirty="0"/>
              <a:t>Bem-vindo à Sprint</a:t>
            </a:r>
            <a:endParaRPr sz="13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132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9900" dirty="0"/>
              <a:t>Transformem os melhores rabiscos em um </a:t>
            </a:r>
            <a:r>
              <a:rPr lang="pt-BR" sz="9900" dirty="0" err="1"/>
              <a:t>storyboard</a:t>
            </a:r>
            <a:r>
              <a:rPr sz="9900" dirty="0"/>
              <a:t>:</a:t>
            </a:r>
            <a:endParaRPr sz="99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5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4143" y="1143000"/>
            <a:ext cx="12500286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8"/>
          <p:cNvGrpSpPr/>
          <p:nvPr/>
        </p:nvGrpSpPr>
        <p:grpSpPr>
          <a:xfrm>
            <a:off x="-92381" y="1030337"/>
            <a:ext cx="12091929" cy="7083327"/>
            <a:chOff x="0" y="0"/>
            <a:chExt cx="16122570" cy="9444435"/>
          </a:xfrm>
        </p:grpSpPr>
        <p:pic>
          <p:nvPicPr>
            <p:cNvPr id="292" name="endpaper B&amp;W 60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252" t="23482" r="12420" b="16892"/>
            <a:stretch>
              <a:fillRect/>
            </a:stretch>
          </p:blipFill>
          <p:spPr>
            <a:xfrm>
              <a:off x="0" y="0"/>
              <a:ext cx="16122571" cy="9444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Shape 293"/>
            <p:cNvSpPr/>
            <p:nvPr/>
          </p:nvSpPr>
          <p:spPr>
            <a:xfrm>
              <a:off x="1319774" y="1506835"/>
              <a:ext cx="2457980" cy="147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4162011" y="1935426"/>
              <a:ext cx="2458462" cy="181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12869180" y="6243896"/>
              <a:ext cx="1911973" cy="147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7130825" y="5587845"/>
              <a:ext cx="2666702" cy="2029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" y="1973"/>
                  </a:moveTo>
                  <a:lnTo>
                    <a:pt x="0" y="21600"/>
                  </a:lnTo>
                  <a:lnTo>
                    <a:pt x="20287" y="18592"/>
                  </a:lnTo>
                  <a:lnTo>
                    <a:pt x="21600" y="6678"/>
                  </a:lnTo>
                  <a:lnTo>
                    <a:pt x="17238" y="0"/>
                  </a:lnTo>
                  <a:lnTo>
                    <a:pt x="1296" y="19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1387683" y="5588880"/>
              <a:ext cx="2218206" cy="217081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</p:grpSp>
      <p:sp>
        <p:nvSpPr>
          <p:cNvPr id="299" name="Shape 299"/>
          <p:cNvSpPr/>
          <p:nvPr/>
        </p:nvSpPr>
        <p:spPr>
          <a:xfrm>
            <a:off x="9157367" y="1238035"/>
            <a:ext cx="8909780" cy="657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451" y="10633"/>
                </a:lnTo>
                <a:lnTo>
                  <a:pt x="168" y="21482"/>
                </a:lnTo>
                <a:lnTo>
                  <a:pt x="21600" y="21600"/>
                </a:lnTo>
                <a:lnTo>
                  <a:pt x="2160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09575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1950"/>
          </a:p>
        </p:txBody>
      </p:sp>
      <p:sp>
        <p:nvSpPr>
          <p:cNvPr id="300" name="Shape 300"/>
          <p:cNvSpPr/>
          <p:nvPr/>
        </p:nvSpPr>
        <p:spPr>
          <a:xfrm>
            <a:off x="438013" y="1205496"/>
            <a:ext cx="7100894" cy="6616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" y="0"/>
                </a:moveTo>
                <a:lnTo>
                  <a:pt x="0" y="21464"/>
                </a:lnTo>
                <a:lnTo>
                  <a:pt x="19607" y="21600"/>
                </a:lnTo>
                <a:lnTo>
                  <a:pt x="21600" y="11126"/>
                </a:lnTo>
                <a:lnTo>
                  <a:pt x="20284" y="269"/>
                </a:lnTo>
                <a:lnTo>
                  <a:pt x="256" y="0"/>
                </a:lnTo>
                <a:close/>
              </a:path>
            </a:pathLst>
          </a:custGeom>
          <a:solidFill>
            <a:srgbClr val="FFFFFF">
              <a:alpha val="78013"/>
            </a:srgbClr>
          </a:solidFill>
          <a:ln w="25400">
            <a:solidFill>
              <a:srgbClr val="FFFFFF">
                <a:alpha val="78013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09575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19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132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9900" dirty="0"/>
              <a:t>Uma versão realística do que vocês precisam aprender com usuários.</a:t>
            </a:r>
            <a:endParaRPr sz="99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967664" y="1737779"/>
            <a:ext cx="1039201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Se o produto está em uma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tela</a:t>
            </a:r>
            <a:r>
              <a:rPr sz="6450" dirty="0"/>
              <a:t>,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6450" dirty="0"/>
              <a:t>T</a:t>
            </a:r>
            <a:r>
              <a:rPr lang="pt-BR" sz="6450" dirty="0"/>
              <a:t>ente ferramentas como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 err="1">
                <a:solidFill>
                  <a:srgbClr val="1195BE"/>
                </a:solidFill>
              </a:rPr>
              <a:t>Balsamiq</a:t>
            </a:r>
            <a:r>
              <a:rPr lang="pt-BR" sz="6450" dirty="0">
                <a:solidFill>
                  <a:srgbClr val="1195BE"/>
                </a:solidFill>
              </a:rPr>
              <a:t> </a:t>
            </a:r>
            <a:r>
              <a:rPr lang="pt-BR" sz="6450" dirty="0"/>
              <a:t>ou </a:t>
            </a:r>
            <a:r>
              <a:rPr sz="6450" dirty="0">
                <a:solidFill>
                  <a:srgbClr val="1195BE"/>
                </a:solidFill>
              </a:rPr>
              <a:t>PowerPoint </a:t>
            </a:r>
            <a:r>
              <a:rPr lang="pt-BR" sz="6450" dirty="0"/>
              <a:t>e </a:t>
            </a:r>
            <a:r>
              <a:rPr sz="6450" dirty="0">
                <a:solidFill>
                  <a:srgbClr val="1195BE"/>
                </a:solidFill>
              </a:rPr>
              <a:t>InVision </a:t>
            </a:r>
            <a:r>
              <a:rPr lang="pt-BR" sz="6450" dirty="0"/>
              <a:t>ou </a:t>
            </a:r>
            <a:r>
              <a:rPr sz="6450" dirty="0">
                <a:solidFill>
                  <a:srgbClr val="1195BE"/>
                </a:solidFill>
              </a:rPr>
              <a:t>Marvel</a:t>
            </a:r>
            <a:r>
              <a:rPr sz="6450" dirty="0">
                <a:solidFill>
                  <a:srgbClr val="1195BE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967664" y="1737779"/>
            <a:ext cx="1039201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Se estiver em um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papel</a:t>
            </a:r>
            <a:r>
              <a:rPr sz="6450" dirty="0"/>
              <a:t>,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6450" dirty="0"/>
              <a:t>P</a:t>
            </a:r>
            <a:r>
              <a:rPr lang="pt-BR" sz="6450" dirty="0" err="1"/>
              <a:t>rojete</a:t>
            </a:r>
            <a:r>
              <a:rPr lang="pt-BR" sz="6450" dirty="0"/>
              <a:t> usando</a:t>
            </a:r>
            <a:r>
              <a:rPr lang="pt-BR" sz="6450" dirty="0">
                <a:solidFill>
                  <a:srgbClr val="1195BE"/>
                </a:solidFill>
              </a:rPr>
              <a:t> </a:t>
            </a:r>
            <a:r>
              <a:rPr sz="6450" dirty="0">
                <a:solidFill>
                  <a:srgbClr val="1195BE"/>
                </a:solidFill>
              </a:rPr>
              <a:t>PowerPoint</a:t>
            </a:r>
            <a:r>
              <a:rPr sz="6450" dirty="0">
                <a:solidFill>
                  <a:srgbClr val="1195BE"/>
                </a:solidFill>
              </a:rPr>
              <a:t>, </a:t>
            </a: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ou</a:t>
            </a:r>
            <a:r>
              <a:rPr sz="6450" dirty="0">
                <a:solidFill>
                  <a:srgbClr val="1195BE"/>
                </a:solidFill>
              </a:rPr>
              <a:t> </a:t>
            </a:r>
            <a:r>
              <a:rPr sz="6450" dirty="0">
                <a:solidFill>
                  <a:srgbClr val="1195BE"/>
                </a:solidFill>
              </a:rPr>
              <a:t>Word.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967664" y="1737779"/>
            <a:ext cx="1039201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Se é um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serviço</a:t>
            </a:r>
            <a:r>
              <a:rPr sz="6450" dirty="0"/>
              <a:t>,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6450" dirty="0"/>
              <a:t>u</a:t>
            </a:r>
            <a:r>
              <a:rPr lang="pt-BR" sz="6450" dirty="0"/>
              <a:t>se o time da </a:t>
            </a:r>
            <a:r>
              <a:rPr lang="pt-BR" sz="6450" dirty="0" err="1"/>
              <a:t>sprint</a:t>
            </a:r>
            <a:r>
              <a:rPr lang="pt-BR" sz="6450" dirty="0"/>
              <a:t> como </a:t>
            </a:r>
            <a:r>
              <a:rPr lang="pt-BR" sz="6450" dirty="0">
                <a:solidFill>
                  <a:srgbClr val="1195BE"/>
                </a:solidFill>
              </a:rPr>
              <a:t>atores</a:t>
            </a:r>
            <a:r>
              <a:rPr sz="6450" dirty="0">
                <a:solidFill>
                  <a:srgbClr val="1195BE"/>
                </a:solidFill>
              </a:rPr>
              <a:t>.</a:t>
            </a:r>
            <a:endParaRPr sz="6450" dirty="0">
              <a:solidFill>
                <a:srgbClr val="1195B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967664" y="1737779"/>
            <a:ext cx="1039201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Se é um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6450" dirty="0"/>
              <a:t>E</a:t>
            </a:r>
            <a:r>
              <a:rPr lang="pt-BR" sz="6450" dirty="0" err="1"/>
              <a:t>spaço</a:t>
            </a:r>
            <a:r>
              <a:rPr lang="pt-BR" sz="6450" dirty="0"/>
              <a:t> físico</a:t>
            </a:r>
            <a:r>
              <a:rPr sz="6450" dirty="0"/>
              <a:t>,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6450" dirty="0"/>
              <a:t>M</a:t>
            </a:r>
            <a:r>
              <a:rPr lang="pt-BR" sz="6450" dirty="0" err="1"/>
              <a:t>odifique</a:t>
            </a:r>
            <a:r>
              <a:rPr lang="pt-BR" sz="6450" dirty="0"/>
              <a:t> um</a:t>
            </a:r>
            <a:endParaRPr sz="6450" dirty="0">
              <a:solidFill>
                <a:srgbClr val="1195BE"/>
              </a:solidFill>
            </a:endParaRP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6450" dirty="0">
                <a:solidFill>
                  <a:srgbClr val="1195BE"/>
                </a:solidFill>
              </a:rPr>
              <a:t>E</a:t>
            </a:r>
            <a:r>
              <a:rPr lang="pt-BR" sz="6450" dirty="0" err="1">
                <a:solidFill>
                  <a:srgbClr val="1195BE"/>
                </a:solidFill>
              </a:rPr>
              <a:t>spaço</a:t>
            </a:r>
            <a:r>
              <a:rPr lang="pt-BR" sz="6450" dirty="0">
                <a:solidFill>
                  <a:srgbClr val="1195BE"/>
                </a:solidFill>
              </a:rPr>
              <a:t> existente</a:t>
            </a:r>
            <a:r>
              <a:rPr sz="6450" dirty="0">
                <a:solidFill>
                  <a:srgbClr val="1195BE"/>
                </a:solidFill>
              </a:rPr>
              <a:t>.</a:t>
            </a:r>
            <a:endParaRPr sz="6450" dirty="0">
              <a:solidFill>
                <a:srgbClr val="1195B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967664" y="1737779"/>
            <a:ext cx="10851598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Se for um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objeto</a:t>
            </a:r>
            <a:r>
              <a:rPr sz="6450" dirty="0"/>
              <a:t>,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6450" dirty="0"/>
              <a:t>M</a:t>
            </a:r>
            <a:r>
              <a:rPr lang="pt-BR" sz="6450" dirty="0" err="1"/>
              <a:t>odifique</a:t>
            </a:r>
            <a:r>
              <a:rPr lang="pt-BR" sz="6450" dirty="0"/>
              <a:t> o</a:t>
            </a:r>
            <a:endParaRPr sz="6450" dirty="0">
              <a:solidFill>
                <a:srgbClr val="1195BE"/>
              </a:solidFill>
            </a:endParaRP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6450" dirty="0">
                <a:solidFill>
                  <a:srgbClr val="1195BE"/>
                </a:solidFill>
              </a:rPr>
              <a:t>O</a:t>
            </a:r>
            <a:r>
              <a:rPr lang="pt-BR" sz="6450" dirty="0" err="1">
                <a:solidFill>
                  <a:srgbClr val="1195BE"/>
                </a:solidFill>
              </a:rPr>
              <a:t>bjeto</a:t>
            </a:r>
            <a:r>
              <a:rPr lang="pt-BR" sz="6450" dirty="0">
                <a:solidFill>
                  <a:srgbClr val="1195BE"/>
                </a:solidFill>
              </a:rPr>
              <a:t> existente</a:t>
            </a:r>
            <a:r>
              <a:rPr sz="6450" dirty="0">
                <a:solidFill>
                  <a:srgbClr val="1195BE"/>
                </a:solidFill>
              </a:rPr>
              <a:t>,</a:t>
            </a:r>
            <a:endParaRPr sz="6450" dirty="0">
              <a:solidFill>
                <a:srgbClr val="1195BE"/>
              </a:solidFill>
            </a:endParaRP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>
                <a:solidFill>
                  <a:srgbClr val="1195BE"/>
                </a:solidFill>
              </a:rPr>
              <a:t>Faça um protótipo 3D</a:t>
            </a:r>
            <a:r>
              <a:rPr sz="6450" dirty="0">
                <a:solidFill>
                  <a:srgbClr val="1195BE"/>
                </a:solidFill>
              </a:rPr>
              <a:t>,</a:t>
            </a:r>
            <a:endParaRPr sz="6450" dirty="0">
              <a:solidFill>
                <a:srgbClr val="1195BE"/>
              </a:solidFill>
            </a:endParaRP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6450" dirty="0"/>
              <a:t>O</a:t>
            </a:r>
            <a:r>
              <a:rPr lang="pt-BR" sz="6450" dirty="0" err="1"/>
              <a:t>u</a:t>
            </a:r>
            <a:r>
              <a:rPr lang="pt-BR" sz="6450" dirty="0"/>
              <a:t> </a:t>
            </a:r>
            <a:r>
              <a:rPr lang="pt-BR" sz="6450" dirty="0" err="1"/>
              <a:t>prototipe</a:t>
            </a:r>
            <a:r>
              <a:rPr lang="pt-BR" sz="6450" dirty="0"/>
              <a:t> </a:t>
            </a:r>
            <a:r>
              <a:rPr lang="pt-BR" sz="6450" dirty="0">
                <a:solidFill>
                  <a:srgbClr val="1195BE"/>
                </a:solidFill>
              </a:rPr>
              <a:t>o</a:t>
            </a:r>
            <a:r>
              <a:rPr sz="6450" dirty="0">
                <a:solidFill>
                  <a:srgbClr val="1195BE"/>
                </a:solidFill>
              </a:rPr>
              <a:t> </a:t>
            </a:r>
            <a:r>
              <a:rPr sz="6450" dirty="0">
                <a:solidFill>
                  <a:srgbClr val="1195BE"/>
                </a:solidFill>
              </a:rPr>
              <a:t>marketing.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oup 320"/>
          <p:cNvGrpSpPr/>
          <p:nvPr/>
        </p:nvGrpSpPr>
        <p:grpSpPr>
          <a:xfrm>
            <a:off x="-92381" y="1030337"/>
            <a:ext cx="12091929" cy="7083327"/>
            <a:chOff x="0" y="0"/>
            <a:chExt cx="16122570" cy="9444435"/>
          </a:xfrm>
        </p:grpSpPr>
        <p:pic>
          <p:nvPicPr>
            <p:cNvPr id="314" name="endpaper B&amp;W 60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252" t="23482" r="12420" b="16892"/>
            <a:stretch>
              <a:fillRect/>
            </a:stretch>
          </p:blipFill>
          <p:spPr>
            <a:xfrm>
              <a:off x="0" y="0"/>
              <a:ext cx="16122571" cy="9444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5" name="Shape 315"/>
            <p:cNvSpPr/>
            <p:nvPr/>
          </p:nvSpPr>
          <p:spPr>
            <a:xfrm>
              <a:off x="1319774" y="1506835"/>
              <a:ext cx="2457980" cy="147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4162011" y="1935426"/>
              <a:ext cx="2458462" cy="181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12869180" y="6243896"/>
              <a:ext cx="1911973" cy="147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94"/>
                  </a:moveTo>
                  <a:lnTo>
                    <a:pt x="0" y="21600"/>
                  </a:lnTo>
                  <a:lnTo>
                    <a:pt x="21600" y="15343"/>
                  </a:lnTo>
                  <a:lnTo>
                    <a:pt x="19835" y="0"/>
                  </a:lnTo>
                  <a:lnTo>
                    <a:pt x="0" y="33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7130825" y="5587845"/>
              <a:ext cx="2666702" cy="2029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" y="1973"/>
                  </a:moveTo>
                  <a:lnTo>
                    <a:pt x="0" y="21600"/>
                  </a:lnTo>
                  <a:lnTo>
                    <a:pt x="20287" y="18592"/>
                  </a:lnTo>
                  <a:lnTo>
                    <a:pt x="21600" y="6678"/>
                  </a:lnTo>
                  <a:lnTo>
                    <a:pt x="17238" y="0"/>
                  </a:lnTo>
                  <a:lnTo>
                    <a:pt x="1296" y="19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1387683" y="5588880"/>
              <a:ext cx="2218206" cy="217081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</p:grpSp>
      <p:sp>
        <p:nvSpPr>
          <p:cNvPr id="321" name="Shape 321"/>
          <p:cNvSpPr/>
          <p:nvPr/>
        </p:nvSpPr>
        <p:spPr>
          <a:xfrm>
            <a:off x="446740" y="1215164"/>
            <a:ext cx="9057290" cy="6606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" y="0"/>
                </a:moveTo>
                <a:lnTo>
                  <a:pt x="0" y="21496"/>
                </a:lnTo>
                <a:lnTo>
                  <a:pt x="20709" y="21600"/>
                </a:lnTo>
                <a:lnTo>
                  <a:pt x="21600" y="11111"/>
                </a:lnTo>
                <a:lnTo>
                  <a:pt x="20726" y="296"/>
                </a:lnTo>
                <a:lnTo>
                  <a:pt x="201" y="0"/>
                </a:lnTo>
                <a:close/>
              </a:path>
            </a:pathLst>
          </a:custGeom>
          <a:solidFill>
            <a:srgbClr val="FFFFFF">
              <a:alpha val="78013"/>
            </a:srgbClr>
          </a:solidFill>
          <a:ln w="25400">
            <a:solidFill>
              <a:srgbClr val="FFFFFF">
                <a:alpha val="78013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09575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19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967664" y="1737779"/>
            <a:ext cx="1039201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95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7125" dirty="0"/>
              <a:t>Você vai </a:t>
            </a:r>
          </a:p>
          <a:p>
            <a:pPr defTabSz="409575">
              <a:lnSpc>
                <a:spcPct val="80000"/>
              </a:lnSpc>
              <a:defRPr sz="95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7125" dirty="0"/>
              <a:t>construir &amp; testar </a:t>
            </a:r>
          </a:p>
          <a:p>
            <a:pPr defTabSz="409575">
              <a:lnSpc>
                <a:spcPct val="80000"/>
              </a:lnSpc>
              <a:defRPr sz="95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7125" dirty="0"/>
              <a:t>um protótipo realista em 5 dias.</a:t>
            </a:r>
            <a:endParaRPr sz="71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967663" y="1737779"/>
            <a:ext cx="1076713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132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sz="9900" dirty="0"/>
              <a:t>5 </a:t>
            </a:r>
            <a:r>
              <a:rPr lang="pt-BR" sz="9900" dirty="0"/>
              <a:t>entrevistas com usuários podem revelar grandes padrões.</a:t>
            </a:r>
            <a:endParaRPr sz="99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6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8986" y="375382"/>
            <a:ext cx="13009971" cy="8690297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-49164" y="6447439"/>
            <a:ext cx="12290327" cy="1670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09575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1950"/>
          </a:p>
        </p:txBody>
      </p:sp>
      <p:sp>
        <p:nvSpPr>
          <p:cNvPr id="327" name="Shape 327"/>
          <p:cNvSpPr/>
          <p:nvPr/>
        </p:nvSpPr>
        <p:spPr>
          <a:xfrm>
            <a:off x="967664" y="6668686"/>
            <a:ext cx="10669297" cy="183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6450" dirty="0"/>
              <a:t>Entreviste 5 usuários</a:t>
            </a:r>
            <a:r>
              <a:rPr sz="6450" dirty="0"/>
              <a:t>, </a:t>
            </a:r>
            <a:r>
              <a:rPr sz="6450" dirty="0"/>
              <a:t>1:1.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967664" y="1544385"/>
            <a:ext cx="10392017" cy="183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6000" dirty="0"/>
              <a:t>O time verá a entrevista em uma sala de conferência.</a:t>
            </a:r>
            <a:endParaRPr sz="6000" dirty="0"/>
          </a:p>
        </p:txBody>
      </p:sp>
      <p:pic>
        <p:nvPicPr>
          <p:cNvPr id="330" name="6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708750"/>
            <a:ext cx="12192001" cy="3943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132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9900" dirty="0"/>
              <a:t>No final da </a:t>
            </a:r>
            <a:r>
              <a:rPr lang="pt-BR" sz="9900" dirty="0" err="1"/>
              <a:t>sprint</a:t>
            </a:r>
            <a:r>
              <a:rPr lang="pt-BR" sz="9900" dirty="0"/>
              <a:t>, vocês saberão exatamente o que fazer depois</a:t>
            </a:r>
            <a:endParaRPr sz="99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967663" y="1737779"/>
            <a:ext cx="1122433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132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9900" dirty="0"/>
              <a:t>Frequentemente</a:t>
            </a:r>
            <a:r>
              <a:rPr sz="9900" dirty="0"/>
              <a:t>, </a:t>
            </a:r>
            <a:r>
              <a:rPr lang="pt-BR" sz="9900" dirty="0"/>
              <a:t>é útil terminar o protótipo e testar novamente.</a:t>
            </a:r>
            <a:endParaRPr sz="9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341"/>
          <p:cNvGrpSpPr/>
          <p:nvPr/>
        </p:nvGrpSpPr>
        <p:grpSpPr>
          <a:xfrm>
            <a:off x="679830" y="4041335"/>
            <a:ext cx="4649971" cy="1381238"/>
            <a:chOff x="0" y="0"/>
            <a:chExt cx="6199959" cy="1841648"/>
          </a:xfrm>
        </p:grpSpPr>
        <p:sp>
          <p:nvSpPr>
            <p:cNvPr id="336" name="Shape 336"/>
            <p:cNvSpPr/>
            <p:nvPr/>
          </p:nvSpPr>
          <p:spPr>
            <a:xfrm>
              <a:off x="5033327" y="0"/>
              <a:ext cx="1166632" cy="1839101"/>
            </a:xfrm>
            <a:prstGeom prst="rect">
              <a:avLst/>
            </a:prstGeom>
            <a:solidFill>
              <a:srgbClr val="00A3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 defTabSz="546100"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pt-BR" sz="5400" dirty="0" err="1"/>
                <a:t>S</a:t>
              </a:r>
              <a:endParaRPr sz="5400" dirty="0"/>
            </a:p>
          </p:txBody>
        </p:sp>
        <p:sp>
          <p:nvSpPr>
            <p:cNvPr id="337" name="Shape 337"/>
            <p:cNvSpPr/>
            <p:nvPr/>
          </p:nvSpPr>
          <p:spPr>
            <a:xfrm>
              <a:off x="0" y="0"/>
              <a:ext cx="1166632" cy="1839101"/>
            </a:xfrm>
            <a:prstGeom prst="rect">
              <a:avLst/>
            </a:prstGeom>
            <a:solidFill>
              <a:srgbClr val="00A3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 defTabSz="546100"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pt-BR" sz="5400" dirty="0" err="1"/>
                <a:t>S</a:t>
              </a:r>
              <a:endParaRPr sz="5400" dirty="0"/>
            </a:p>
          </p:txBody>
        </p:sp>
        <p:sp>
          <p:nvSpPr>
            <p:cNvPr id="338" name="Shape 338"/>
            <p:cNvSpPr/>
            <p:nvPr/>
          </p:nvSpPr>
          <p:spPr>
            <a:xfrm>
              <a:off x="1258331" y="2547"/>
              <a:ext cx="1166633" cy="1839101"/>
            </a:xfrm>
            <a:prstGeom prst="rect">
              <a:avLst/>
            </a:prstGeom>
            <a:solidFill>
              <a:srgbClr val="00A3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 defTabSz="546100"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5400"/>
                <a:t>T</a:t>
              </a:r>
            </a:p>
          </p:txBody>
        </p:sp>
        <p:sp>
          <p:nvSpPr>
            <p:cNvPr id="339" name="Shape 339"/>
            <p:cNvSpPr/>
            <p:nvPr/>
          </p:nvSpPr>
          <p:spPr>
            <a:xfrm>
              <a:off x="2516663" y="0"/>
              <a:ext cx="1166633" cy="1839101"/>
            </a:xfrm>
            <a:prstGeom prst="rect">
              <a:avLst/>
            </a:prstGeom>
            <a:solidFill>
              <a:srgbClr val="00A3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 defTabSz="546100"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pt-BR" sz="5400" dirty="0" err="1"/>
                <a:t>Q</a:t>
              </a:r>
              <a:endParaRPr sz="5400"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3774995" y="0"/>
              <a:ext cx="1166633" cy="1839101"/>
            </a:xfrm>
            <a:prstGeom prst="rect">
              <a:avLst/>
            </a:prstGeom>
            <a:solidFill>
              <a:srgbClr val="00A3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 defTabSz="546100"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pt-BR" sz="5400" dirty="0" err="1"/>
                <a:t>Q</a:t>
              </a:r>
              <a:endParaRPr sz="5400" dirty="0"/>
            </a:p>
          </p:txBody>
        </p:sp>
      </p:grpSp>
      <p:sp>
        <p:nvSpPr>
          <p:cNvPr id="342" name="Shape 342"/>
          <p:cNvSpPr/>
          <p:nvPr/>
        </p:nvSpPr>
        <p:spPr>
          <a:xfrm>
            <a:off x="592174" y="1973818"/>
            <a:ext cx="10785800" cy="150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/>
          <a:lstStyle>
            <a:lvl1pPr defTabSz="546100">
              <a:defRPr sz="64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4800" dirty="0"/>
              <a:t>Se você fizer 3 </a:t>
            </a:r>
            <a:r>
              <a:rPr lang="pt-BR" sz="4800" dirty="0" err="1"/>
              <a:t>sprints</a:t>
            </a:r>
            <a:r>
              <a:rPr lang="pt-BR" sz="4800" dirty="0"/>
              <a:t> seguidas</a:t>
            </a:r>
            <a:r>
              <a:rPr sz="4800" dirty="0"/>
              <a:t>…</a:t>
            </a:r>
            <a:endParaRPr sz="4800" dirty="0"/>
          </a:p>
        </p:txBody>
      </p:sp>
      <p:sp>
        <p:nvSpPr>
          <p:cNvPr id="343" name="Shape 343"/>
          <p:cNvSpPr/>
          <p:nvPr/>
        </p:nvSpPr>
        <p:spPr>
          <a:xfrm>
            <a:off x="7614282" y="4041335"/>
            <a:ext cx="874974" cy="1379327"/>
          </a:xfrm>
          <a:prstGeom prst="rect">
            <a:avLst/>
          </a:prstGeom>
          <a:solidFill>
            <a:srgbClr val="00A3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46100">
              <a:defRPr sz="7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pt-BR" sz="5400" dirty="0" err="1"/>
              <a:t>S</a:t>
            </a:r>
            <a:endParaRPr sz="5400" dirty="0"/>
          </a:p>
        </p:txBody>
      </p:sp>
      <p:sp>
        <p:nvSpPr>
          <p:cNvPr id="344" name="Shape 344"/>
          <p:cNvSpPr/>
          <p:nvPr/>
        </p:nvSpPr>
        <p:spPr>
          <a:xfrm>
            <a:off x="6247061" y="4043245"/>
            <a:ext cx="296269" cy="1379327"/>
          </a:xfrm>
          <a:prstGeom prst="rect">
            <a:avLst/>
          </a:prstGeom>
          <a:solidFill>
            <a:srgbClr val="00A3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46100">
              <a:defRPr sz="7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5400" dirty="0"/>
              <a:t>T</a:t>
            </a:r>
          </a:p>
        </p:txBody>
      </p:sp>
      <p:sp>
        <p:nvSpPr>
          <p:cNvPr id="345" name="Shape 345"/>
          <p:cNvSpPr/>
          <p:nvPr/>
        </p:nvSpPr>
        <p:spPr>
          <a:xfrm>
            <a:off x="6612874" y="4041335"/>
            <a:ext cx="296269" cy="1379327"/>
          </a:xfrm>
          <a:prstGeom prst="rect">
            <a:avLst/>
          </a:prstGeom>
          <a:solidFill>
            <a:srgbClr val="00A3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46100">
              <a:defRPr sz="7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pt-BR" sz="5400" dirty="0" err="1"/>
              <a:t>Q</a:t>
            </a:r>
            <a:endParaRPr sz="5400" dirty="0"/>
          </a:p>
        </p:txBody>
      </p:sp>
      <p:sp>
        <p:nvSpPr>
          <p:cNvPr id="346" name="Shape 346"/>
          <p:cNvSpPr/>
          <p:nvPr/>
        </p:nvSpPr>
        <p:spPr>
          <a:xfrm>
            <a:off x="6978687" y="4041335"/>
            <a:ext cx="566820" cy="1379327"/>
          </a:xfrm>
          <a:prstGeom prst="rect">
            <a:avLst/>
          </a:prstGeom>
          <a:solidFill>
            <a:srgbClr val="00A3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46100">
              <a:defRPr sz="7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pt-BR" sz="5400" dirty="0" err="1"/>
              <a:t>Q</a:t>
            </a:r>
            <a:endParaRPr sz="5400" dirty="0"/>
          </a:p>
        </p:txBody>
      </p:sp>
      <p:sp>
        <p:nvSpPr>
          <p:cNvPr id="347" name="Shape 347"/>
          <p:cNvSpPr/>
          <p:nvPr/>
        </p:nvSpPr>
        <p:spPr>
          <a:xfrm>
            <a:off x="10503001" y="4042291"/>
            <a:ext cx="874974" cy="1379326"/>
          </a:xfrm>
          <a:prstGeom prst="rect">
            <a:avLst/>
          </a:prstGeom>
          <a:solidFill>
            <a:srgbClr val="00A3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46100">
              <a:defRPr sz="7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pt-BR" sz="5400" dirty="0" err="1"/>
              <a:t>S</a:t>
            </a:r>
            <a:endParaRPr sz="5400" dirty="0"/>
          </a:p>
        </p:txBody>
      </p:sp>
      <p:sp>
        <p:nvSpPr>
          <p:cNvPr id="348" name="Shape 348"/>
          <p:cNvSpPr/>
          <p:nvPr/>
        </p:nvSpPr>
        <p:spPr>
          <a:xfrm>
            <a:off x="9560209" y="4042291"/>
            <a:ext cx="874975" cy="1379326"/>
          </a:xfrm>
          <a:prstGeom prst="rect">
            <a:avLst/>
          </a:prstGeom>
          <a:solidFill>
            <a:srgbClr val="00A3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46100">
              <a:defRPr sz="7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pt-BR" sz="5400" dirty="0" err="1"/>
              <a:t>Q</a:t>
            </a:r>
            <a:endParaRPr sz="5400" dirty="0"/>
          </a:p>
        </p:txBody>
      </p:sp>
      <p:sp>
        <p:nvSpPr>
          <p:cNvPr id="349" name="Shape 349"/>
          <p:cNvSpPr/>
          <p:nvPr/>
        </p:nvSpPr>
        <p:spPr>
          <a:xfrm flipV="1">
            <a:off x="5619750" y="4731954"/>
            <a:ext cx="427403" cy="1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09575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1950"/>
          </a:p>
        </p:txBody>
      </p:sp>
      <p:sp>
        <p:nvSpPr>
          <p:cNvPr id="350" name="Shape 350"/>
          <p:cNvSpPr/>
          <p:nvPr/>
        </p:nvSpPr>
        <p:spPr>
          <a:xfrm flipV="1">
            <a:off x="8888852" y="4731954"/>
            <a:ext cx="427403" cy="1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09575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1950"/>
          </a:p>
        </p:txBody>
      </p:sp>
      <p:sp>
        <p:nvSpPr>
          <p:cNvPr id="351" name="Shape 351"/>
          <p:cNvSpPr/>
          <p:nvPr/>
        </p:nvSpPr>
        <p:spPr>
          <a:xfrm>
            <a:off x="592174" y="5224157"/>
            <a:ext cx="11599826" cy="150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/>
          <a:lstStyle/>
          <a:p>
            <a:pPr defTabSz="409575">
              <a:defRPr sz="64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4800" dirty="0"/>
              <a:t>…</a:t>
            </a:r>
            <a:r>
              <a:rPr lang="pt-BR" sz="4800" dirty="0"/>
              <a:t>elas não tomarão 5 dias novamente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9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16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12300" dirty="0"/>
              <a:t>Beleza</a:t>
            </a:r>
            <a:r>
              <a:rPr sz="12300" dirty="0"/>
              <a:t>,</a:t>
            </a:r>
            <a:endParaRPr sz="12300" dirty="0"/>
          </a:p>
          <a:p>
            <a:pPr defTabSz="409575">
              <a:lnSpc>
                <a:spcPct val="80000"/>
              </a:lnSpc>
              <a:defRPr sz="16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12300" dirty="0"/>
              <a:t>let’s do it!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754688" y="1659441"/>
            <a:ext cx="1081573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sz="4500" dirty="0">
                <a:solidFill>
                  <a:schemeClr val="tx1"/>
                </a:solidFill>
              </a:rPr>
              <a:t>Psst! </a:t>
            </a:r>
            <a:r>
              <a:rPr lang="pt-BR" sz="4500" dirty="0">
                <a:solidFill>
                  <a:schemeClr val="tx1"/>
                </a:solidFill>
              </a:rPr>
              <a:t>Há um </a:t>
            </a:r>
            <a:r>
              <a:rPr lang="pt-BR" sz="4500" dirty="0" err="1">
                <a:solidFill>
                  <a:schemeClr val="tx1"/>
                </a:solidFill>
              </a:rPr>
              <a:t>checklist</a:t>
            </a:r>
            <a:r>
              <a:rPr lang="pt-BR" sz="4500" dirty="0">
                <a:solidFill>
                  <a:schemeClr val="tx1"/>
                </a:solidFill>
              </a:rPr>
              <a:t> aqui nesse site</a:t>
            </a:r>
            <a:endParaRPr sz="4500" dirty="0">
              <a:solidFill>
                <a:schemeClr val="tx1"/>
              </a:solidFill>
            </a:endParaRPr>
          </a:p>
        </p:txBody>
      </p:sp>
      <p:grpSp>
        <p:nvGrpSpPr>
          <p:cNvPr id="358" name="Group 358"/>
          <p:cNvGrpSpPr/>
          <p:nvPr/>
        </p:nvGrpSpPr>
        <p:grpSpPr>
          <a:xfrm rot="236411">
            <a:off x="3689008" y="3112812"/>
            <a:ext cx="2739386" cy="3615766"/>
            <a:chOff x="0" y="0"/>
            <a:chExt cx="3652513" cy="4821020"/>
          </a:xfrm>
        </p:grpSpPr>
        <p:sp>
          <p:nvSpPr>
            <p:cNvPr id="357" name="Shape 357"/>
            <p:cNvSpPr/>
            <p:nvPr/>
          </p:nvSpPr>
          <p:spPr>
            <a:xfrm>
              <a:off x="101600" y="63500"/>
              <a:ext cx="3449314" cy="45543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pic>
          <p:nvPicPr>
            <p:cNvPr id="356" name="Picture 355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652515" cy="4821021"/>
            </a:xfrm>
            <a:prstGeom prst="rect">
              <a:avLst/>
            </a:prstGeom>
            <a:effectLst/>
          </p:spPr>
        </p:pic>
      </p:grpSp>
      <p:grpSp>
        <p:nvGrpSpPr>
          <p:cNvPr id="361" name="Group 361"/>
          <p:cNvGrpSpPr/>
          <p:nvPr/>
        </p:nvGrpSpPr>
        <p:grpSpPr>
          <a:xfrm rot="198237">
            <a:off x="3621211" y="3063528"/>
            <a:ext cx="2739386" cy="3615766"/>
            <a:chOff x="0" y="0"/>
            <a:chExt cx="3652513" cy="4821020"/>
          </a:xfrm>
        </p:grpSpPr>
        <p:sp>
          <p:nvSpPr>
            <p:cNvPr id="360" name="Shape 360"/>
            <p:cNvSpPr/>
            <p:nvPr/>
          </p:nvSpPr>
          <p:spPr>
            <a:xfrm>
              <a:off x="101600" y="63499"/>
              <a:ext cx="3449314" cy="4554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pic>
          <p:nvPicPr>
            <p:cNvPr id="359" name="Picture 358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652515" cy="4821021"/>
            </a:xfrm>
            <a:prstGeom prst="rect">
              <a:avLst/>
            </a:prstGeom>
            <a:effectLst/>
          </p:spPr>
        </p:pic>
      </p:grpSp>
      <p:grpSp>
        <p:nvGrpSpPr>
          <p:cNvPr id="364" name="Group 364"/>
          <p:cNvGrpSpPr/>
          <p:nvPr/>
        </p:nvGrpSpPr>
        <p:grpSpPr>
          <a:xfrm rot="154341">
            <a:off x="3487470" y="2979467"/>
            <a:ext cx="2739386" cy="3615766"/>
            <a:chOff x="0" y="0"/>
            <a:chExt cx="3652513" cy="4821020"/>
          </a:xfrm>
        </p:grpSpPr>
        <p:sp>
          <p:nvSpPr>
            <p:cNvPr id="363" name="Shape 363"/>
            <p:cNvSpPr/>
            <p:nvPr/>
          </p:nvSpPr>
          <p:spPr>
            <a:xfrm>
              <a:off x="101600" y="63500"/>
              <a:ext cx="3449314" cy="45543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pic>
          <p:nvPicPr>
            <p:cNvPr id="362" name="Picture 361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652515" cy="4821021"/>
            </a:xfrm>
            <a:prstGeom prst="rect">
              <a:avLst/>
            </a:prstGeom>
            <a:effectLst/>
          </p:spPr>
        </p:pic>
      </p:grpSp>
      <p:grpSp>
        <p:nvGrpSpPr>
          <p:cNvPr id="367" name="Group 367"/>
          <p:cNvGrpSpPr/>
          <p:nvPr/>
        </p:nvGrpSpPr>
        <p:grpSpPr>
          <a:xfrm rot="93635">
            <a:off x="3393281" y="2895586"/>
            <a:ext cx="2739386" cy="3615766"/>
            <a:chOff x="0" y="0"/>
            <a:chExt cx="3652513" cy="4821020"/>
          </a:xfrm>
        </p:grpSpPr>
        <p:sp>
          <p:nvSpPr>
            <p:cNvPr id="366" name="Shape 366"/>
            <p:cNvSpPr/>
            <p:nvPr/>
          </p:nvSpPr>
          <p:spPr>
            <a:xfrm>
              <a:off x="101600" y="63500"/>
              <a:ext cx="3449314" cy="45543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09575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1950"/>
            </a:p>
          </p:txBody>
        </p:sp>
        <p:pic>
          <p:nvPicPr>
            <p:cNvPr id="365" name="Picture 364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652515" cy="4821021"/>
            </a:xfrm>
            <a:prstGeom prst="rect">
              <a:avLst/>
            </a:prstGeom>
            <a:effectLst/>
          </p:spPr>
        </p:pic>
      </p:grpSp>
      <p:grpSp>
        <p:nvGrpSpPr>
          <p:cNvPr id="372" name="Group 372"/>
          <p:cNvGrpSpPr/>
          <p:nvPr/>
        </p:nvGrpSpPr>
        <p:grpSpPr>
          <a:xfrm>
            <a:off x="3177329" y="2766276"/>
            <a:ext cx="2836841" cy="3689029"/>
            <a:chOff x="-107096" y="-66243"/>
            <a:chExt cx="3782453" cy="4918704"/>
          </a:xfrm>
        </p:grpSpPr>
        <p:grpSp>
          <p:nvGrpSpPr>
            <p:cNvPr id="370" name="Group 370"/>
            <p:cNvGrpSpPr/>
            <p:nvPr/>
          </p:nvGrpSpPr>
          <p:grpSpPr>
            <a:xfrm rot="93635">
              <a:off x="-42127" y="-17402"/>
              <a:ext cx="3652515" cy="4821021"/>
              <a:chOff x="0" y="0"/>
              <a:chExt cx="3652513" cy="4821020"/>
            </a:xfrm>
          </p:grpSpPr>
          <p:sp>
            <p:nvSpPr>
              <p:cNvPr id="369" name="Shape 369"/>
              <p:cNvSpPr/>
              <p:nvPr/>
            </p:nvSpPr>
            <p:spPr>
              <a:xfrm>
                <a:off x="101600" y="63500"/>
                <a:ext cx="3449314" cy="45543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 defTabSz="409575">
                  <a:defRPr sz="2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1950"/>
              </a:p>
            </p:txBody>
          </p:sp>
          <p:pic>
            <p:nvPicPr>
              <p:cNvPr id="368" name="Picture 367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3652515" cy="4821021"/>
              </a:xfrm>
              <a:prstGeom prst="rect">
                <a:avLst/>
              </a:prstGeom>
              <a:effectLst/>
            </p:spPr>
          </p:pic>
        </p:grpSp>
        <p:pic>
          <p:nvPicPr>
            <p:cNvPr id="37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89800">
              <a:off x="60601" y="61384"/>
              <a:ext cx="3413436" cy="4417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5" name="Group 375"/>
          <p:cNvGrpSpPr/>
          <p:nvPr/>
        </p:nvGrpSpPr>
        <p:grpSpPr>
          <a:xfrm rot="21330628">
            <a:off x="933258" y="2781647"/>
            <a:ext cx="2767889" cy="3584777"/>
            <a:chOff x="0" y="0"/>
            <a:chExt cx="3690518" cy="4779701"/>
          </a:xfrm>
        </p:grpSpPr>
        <p:pic>
          <p:nvPicPr>
            <p:cNvPr id="374" name="Sprint checklists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599" y="63500"/>
              <a:ext cx="3487320" cy="45130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3" name="Picture 372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90519" cy="4779702"/>
            </a:xfrm>
            <a:prstGeom prst="rect">
              <a:avLst/>
            </a:prstGeom>
            <a:effectLst/>
          </p:spPr>
        </p:pic>
      </p:grpSp>
      <p:sp>
        <p:nvSpPr>
          <p:cNvPr id="376" name="Shape 376"/>
          <p:cNvSpPr/>
          <p:nvPr/>
        </p:nvSpPr>
        <p:spPr>
          <a:xfrm>
            <a:off x="826953" y="6852990"/>
            <a:ext cx="917016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>
              <a:defRPr sz="3600" b="1" u="sng">
                <a:solidFill>
                  <a:srgbClr val="FEEEBD"/>
                </a:solidFill>
                <a:latin typeface="+mn-lt"/>
                <a:ea typeface="+mn-ea"/>
                <a:cs typeface="+mn-cs"/>
                <a:sym typeface="Helvetica Neue"/>
                <a:hlinkClick r:id="rId6"/>
              </a:defRPr>
            </a:lvl1pPr>
          </a:lstStyle>
          <a:p>
            <a:pPr>
              <a:defRPr u="none"/>
            </a:pPr>
            <a:r>
              <a:rPr lang="en-US" sz="2700" dirty="0">
                <a:solidFill>
                  <a:schemeClr val="bg1"/>
                </a:solidFill>
              </a:rPr>
              <a:t>thesprintbook.com/tools</a:t>
            </a:r>
            <a:endParaRPr sz="2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546100">
              <a:lnSpc>
                <a:spcPct val="80000"/>
              </a:lnSpc>
              <a:defRPr sz="184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pt-BR" sz="13800" dirty="0"/>
              <a:t>Vocês já se conhecem?</a:t>
            </a:r>
            <a:endParaRPr sz="13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67664" y="1737778"/>
            <a:ext cx="10392017" cy="6211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86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Se não</a:t>
            </a:r>
            <a:r>
              <a:rPr sz="6450" dirty="0"/>
              <a:t>,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solidFill>
                  <a:srgbClr val="1195B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RAPIDAS apresentações: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6450" dirty="0"/>
              <a:t> </a:t>
            </a:r>
          </a:p>
          <a:p>
            <a:pPr defTabSz="409575">
              <a:lnSpc>
                <a:spcPct val="80000"/>
              </a:lnSpc>
              <a:defRPr sz="86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Seu nome</a:t>
            </a:r>
            <a:endParaRPr sz="6450" dirty="0"/>
          </a:p>
          <a:p>
            <a:pPr defTabSz="409575">
              <a:lnSpc>
                <a:spcPct val="80000"/>
              </a:lnSpc>
              <a:defRPr sz="86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6450" dirty="0"/>
              <a:t>+ </a:t>
            </a:r>
          </a:p>
          <a:p>
            <a:pPr defTabSz="409575">
              <a:lnSpc>
                <a:spcPct val="80000"/>
              </a:lnSpc>
              <a:defRPr sz="86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6450" dirty="0"/>
              <a:t>2 </a:t>
            </a:r>
            <a:r>
              <a:rPr lang="pt-BR" sz="6450" dirty="0"/>
              <a:t>palavras</a:t>
            </a:r>
          </a:p>
          <a:p>
            <a:pPr defTabSz="409575">
              <a:lnSpc>
                <a:spcPct val="80000"/>
              </a:lnSpc>
              <a:defRPr sz="8600" b="1"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O que você faz?</a:t>
            </a:r>
            <a:endParaRPr sz="64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9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967664" y="1737779"/>
            <a:ext cx="10256673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16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12300" dirty="0"/>
              <a:t>Importante, regras básicas:</a:t>
            </a:r>
            <a:endParaRPr sz="123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967664" y="1737779"/>
            <a:ext cx="1039201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6450" dirty="0"/>
              <a:t>1. </a:t>
            </a: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O Facilitador </a:t>
            </a: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É responsável pelo</a:t>
            </a: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cronograma</a:t>
            </a:r>
            <a:r>
              <a:rPr sz="6450" dirty="0"/>
              <a:t>.</a:t>
            </a:r>
            <a:endParaRPr sz="64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967664" y="1737779"/>
            <a:ext cx="10392017" cy="56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6450" dirty="0"/>
              <a:t>2. </a:t>
            </a: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O </a:t>
            </a:r>
            <a:r>
              <a:rPr lang="pt-BR" sz="6450" dirty="0" err="1"/>
              <a:t>Decisor</a:t>
            </a:r>
            <a:r>
              <a:rPr lang="pt-BR" sz="6450" dirty="0"/>
              <a:t> </a:t>
            </a: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tomará todas as</a:t>
            </a:r>
          </a:p>
          <a:p>
            <a:pPr defTabSz="409575">
              <a:lnSpc>
                <a:spcPct val="80000"/>
              </a:lnSpc>
              <a:defRPr sz="8600" b="1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pt-BR" sz="6450" dirty="0"/>
              <a:t>decisões pesadas.</a:t>
            </a:r>
            <a:endParaRPr sz="64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450</Words>
  <Application>Microsoft Macintosh PowerPoint</Application>
  <PresentationFormat>Custom</PresentationFormat>
  <Paragraphs>99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Gill Sans</vt:lpstr>
      <vt:lpstr>Helvetica</vt:lpstr>
      <vt:lpstr>Helvetica Light</vt:lpstr>
      <vt:lpstr>Helvetica Neue</vt:lpstr>
      <vt:lpstr>Helvetica Neue Light</vt:lpstr>
      <vt:lpstr>Helvetica Neue Medium</vt:lpstr>
      <vt:lpstr>Lucida Grande</vt:lpstr>
      <vt:lpstr>Marker Felt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6</cp:revision>
  <dcterms:modified xsi:type="dcterms:W3CDTF">2016-06-06T03:03:59Z</dcterms:modified>
</cp:coreProperties>
</file>